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7C0A666-9F76-4323-9C10-38267A124807}" type="datetimeFigureOut">
              <a:rPr lang="ar-IQ" smtClean="0"/>
              <a:t>06/01/1441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379A35C-DD30-40C3-BFD1-3D6AB288F624}" type="slidenum">
              <a:rPr lang="ar-IQ" smtClean="0"/>
              <a:t>‹#›</a:t>
            </a:fld>
            <a:endParaRPr lang="ar-IQ"/>
          </a:p>
        </p:txBody>
      </p:sp>
    </p:spTree>
    <p:extLst>
      <p:ext uri="{BB962C8B-B14F-4D97-AF65-F5344CB8AC3E}">
        <p14:creationId xmlns:p14="http://schemas.microsoft.com/office/powerpoint/2010/main" val="14649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7C0A666-9F76-4323-9C10-38267A124807}" type="datetimeFigureOut">
              <a:rPr lang="ar-IQ" smtClean="0"/>
              <a:t>06/01/1441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379A35C-DD30-40C3-BFD1-3D6AB288F624}" type="slidenum">
              <a:rPr lang="ar-IQ" smtClean="0"/>
              <a:t>‹#›</a:t>
            </a:fld>
            <a:endParaRPr lang="ar-IQ"/>
          </a:p>
        </p:txBody>
      </p:sp>
    </p:spTree>
    <p:extLst>
      <p:ext uri="{BB962C8B-B14F-4D97-AF65-F5344CB8AC3E}">
        <p14:creationId xmlns:p14="http://schemas.microsoft.com/office/powerpoint/2010/main" val="3078544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7C0A666-9F76-4323-9C10-38267A124807}" type="datetimeFigureOut">
              <a:rPr lang="ar-IQ" smtClean="0"/>
              <a:t>06/01/1441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379A35C-DD30-40C3-BFD1-3D6AB288F624}" type="slidenum">
              <a:rPr lang="ar-IQ" smtClean="0"/>
              <a:t>‹#›</a:t>
            </a:fld>
            <a:endParaRPr lang="ar-IQ"/>
          </a:p>
        </p:txBody>
      </p:sp>
    </p:spTree>
    <p:extLst>
      <p:ext uri="{BB962C8B-B14F-4D97-AF65-F5344CB8AC3E}">
        <p14:creationId xmlns:p14="http://schemas.microsoft.com/office/powerpoint/2010/main" val="4202390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7C0A666-9F76-4323-9C10-38267A124807}" type="datetimeFigureOut">
              <a:rPr lang="ar-IQ" smtClean="0"/>
              <a:t>06/01/1441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379A35C-DD30-40C3-BFD1-3D6AB288F624}" type="slidenum">
              <a:rPr lang="ar-IQ" smtClean="0"/>
              <a:t>‹#›</a:t>
            </a:fld>
            <a:endParaRPr lang="ar-IQ"/>
          </a:p>
        </p:txBody>
      </p:sp>
    </p:spTree>
    <p:extLst>
      <p:ext uri="{BB962C8B-B14F-4D97-AF65-F5344CB8AC3E}">
        <p14:creationId xmlns:p14="http://schemas.microsoft.com/office/powerpoint/2010/main" val="2748394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7C0A666-9F76-4323-9C10-38267A124807}" type="datetimeFigureOut">
              <a:rPr lang="ar-IQ" smtClean="0"/>
              <a:t>06/01/1441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379A35C-DD30-40C3-BFD1-3D6AB288F624}" type="slidenum">
              <a:rPr lang="ar-IQ" smtClean="0"/>
              <a:t>‹#›</a:t>
            </a:fld>
            <a:endParaRPr lang="ar-IQ"/>
          </a:p>
        </p:txBody>
      </p:sp>
    </p:spTree>
    <p:extLst>
      <p:ext uri="{BB962C8B-B14F-4D97-AF65-F5344CB8AC3E}">
        <p14:creationId xmlns:p14="http://schemas.microsoft.com/office/powerpoint/2010/main" val="558150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7C0A666-9F76-4323-9C10-38267A124807}" type="datetimeFigureOut">
              <a:rPr lang="ar-IQ" smtClean="0"/>
              <a:t>06/01/1441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379A35C-DD30-40C3-BFD1-3D6AB288F624}" type="slidenum">
              <a:rPr lang="ar-IQ" smtClean="0"/>
              <a:t>‹#›</a:t>
            </a:fld>
            <a:endParaRPr lang="ar-IQ"/>
          </a:p>
        </p:txBody>
      </p:sp>
    </p:spTree>
    <p:extLst>
      <p:ext uri="{BB962C8B-B14F-4D97-AF65-F5344CB8AC3E}">
        <p14:creationId xmlns:p14="http://schemas.microsoft.com/office/powerpoint/2010/main" val="3199074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7C0A666-9F76-4323-9C10-38267A124807}" type="datetimeFigureOut">
              <a:rPr lang="ar-IQ" smtClean="0"/>
              <a:t>06/01/1441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0379A35C-DD30-40C3-BFD1-3D6AB288F624}" type="slidenum">
              <a:rPr lang="ar-IQ" smtClean="0"/>
              <a:t>‹#›</a:t>
            </a:fld>
            <a:endParaRPr lang="ar-IQ"/>
          </a:p>
        </p:txBody>
      </p:sp>
    </p:spTree>
    <p:extLst>
      <p:ext uri="{BB962C8B-B14F-4D97-AF65-F5344CB8AC3E}">
        <p14:creationId xmlns:p14="http://schemas.microsoft.com/office/powerpoint/2010/main" val="2728135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7C0A666-9F76-4323-9C10-38267A124807}" type="datetimeFigureOut">
              <a:rPr lang="ar-IQ" smtClean="0"/>
              <a:t>06/01/1441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0379A35C-DD30-40C3-BFD1-3D6AB288F624}" type="slidenum">
              <a:rPr lang="ar-IQ" smtClean="0"/>
              <a:t>‹#›</a:t>
            </a:fld>
            <a:endParaRPr lang="ar-IQ"/>
          </a:p>
        </p:txBody>
      </p:sp>
    </p:spTree>
    <p:extLst>
      <p:ext uri="{BB962C8B-B14F-4D97-AF65-F5344CB8AC3E}">
        <p14:creationId xmlns:p14="http://schemas.microsoft.com/office/powerpoint/2010/main" val="1242464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7C0A666-9F76-4323-9C10-38267A124807}" type="datetimeFigureOut">
              <a:rPr lang="ar-IQ" smtClean="0"/>
              <a:t>06/01/1441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0379A35C-DD30-40C3-BFD1-3D6AB288F624}" type="slidenum">
              <a:rPr lang="ar-IQ" smtClean="0"/>
              <a:t>‹#›</a:t>
            </a:fld>
            <a:endParaRPr lang="ar-IQ"/>
          </a:p>
        </p:txBody>
      </p:sp>
    </p:spTree>
    <p:extLst>
      <p:ext uri="{BB962C8B-B14F-4D97-AF65-F5344CB8AC3E}">
        <p14:creationId xmlns:p14="http://schemas.microsoft.com/office/powerpoint/2010/main" val="1618371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7C0A666-9F76-4323-9C10-38267A124807}" type="datetimeFigureOut">
              <a:rPr lang="ar-IQ" smtClean="0"/>
              <a:t>06/01/1441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379A35C-DD30-40C3-BFD1-3D6AB288F624}" type="slidenum">
              <a:rPr lang="ar-IQ" smtClean="0"/>
              <a:t>‹#›</a:t>
            </a:fld>
            <a:endParaRPr lang="ar-IQ"/>
          </a:p>
        </p:txBody>
      </p:sp>
    </p:spTree>
    <p:extLst>
      <p:ext uri="{BB962C8B-B14F-4D97-AF65-F5344CB8AC3E}">
        <p14:creationId xmlns:p14="http://schemas.microsoft.com/office/powerpoint/2010/main" val="2034995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7C0A666-9F76-4323-9C10-38267A124807}" type="datetimeFigureOut">
              <a:rPr lang="ar-IQ" smtClean="0"/>
              <a:t>06/01/1441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379A35C-DD30-40C3-BFD1-3D6AB288F624}" type="slidenum">
              <a:rPr lang="ar-IQ" smtClean="0"/>
              <a:t>‹#›</a:t>
            </a:fld>
            <a:endParaRPr lang="ar-IQ"/>
          </a:p>
        </p:txBody>
      </p:sp>
    </p:spTree>
    <p:extLst>
      <p:ext uri="{BB962C8B-B14F-4D97-AF65-F5344CB8AC3E}">
        <p14:creationId xmlns:p14="http://schemas.microsoft.com/office/powerpoint/2010/main" val="2728589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7C0A666-9F76-4323-9C10-38267A124807}" type="datetimeFigureOut">
              <a:rPr lang="ar-IQ" smtClean="0"/>
              <a:t>06/01/1441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379A35C-DD30-40C3-BFD1-3D6AB288F624}" type="slidenum">
              <a:rPr lang="ar-IQ" smtClean="0"/>
              <a:t>‹#›</a:t>
            </a:fld>
            <a:endParaRPr lang="ar-IQ"/>
          </a:p>
        </p:txBody>
      </p:sp>
    </p:spTree>
    <p:extLst>
      <p:ext uri="{BB962C8B-B14F-4D97-AF65-F5344CB8AC3E}">
        <p14:creationId xmlns:p14="http://schemas.microsoft.com/office/powerpoint/2010/main" val="119448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548681"/>
            <a:ext cx="7772400" cy="1440159"/>
          </a:xfrm>
        </p:spPr>
        <p:txBody>
          <a:bodyPr/>
          <a:lstStyle/>
          <a:p>
            <a:r>
              <a:rPr lang="ar-IQ" b="1" dirty="0">
                <a:solidFill>
                  <a:srgbClr val="FF0000"/>
                </a:solidFill>
              </a:rPr>
              <a:t>الفصل الأول</a:t>
            </a:r>
            <a:r>
              <a:rPr lang="en-US" dirty="0">
                <a:solidFill>
                  <a:srgbClr val="FF0000"/>
                </a:solidFill>
              </a:rPr>
              <a:t/>
            </a:r>
            <a:br>
              <a:rPr lang="en-US" dirty="0">
                <a:solidFill>
                  <a:srgbClr val="FF0000"/>
                </a:solidFill>
              </a:rPr>
            </a:br>
            <a:r>
              <a:rPr lang="ar-IQ" b="1" dirty="0">
                <a:solidFill>
                  <a:srgbClr val="FF0000"/>
                </a:solidFill>
              </a:rPr>
              <a:t>نبذة تاريخية عن لعبة كرة القدم</a:t>
            </a:r>
            <a:endParaRPr lang="ar-IQ" dirty="0">
              <a:solidFill>
                <a:srgbClr val="FF0000"/>
              </a:solidFill>
            </a:endParaRPr>
          </a:p>
        </p:txBody>
      </p:sp>
      <p:sp>
        <p:nvSpPr>
          <p:cNvPr id="3" name="عنوان فرعي 2"/>
          <p:cNvSpPr>
            <a:spLocks noGrp="1"/>
          </p:cNvSpPr>
          <p:nvPr>
            <p:ph type="subTitle" idx="1"/>
          </p:nvPr>
        </p:nvSpPr>
        <p:spPr>
          <a:xfrm>
            <a:off x="323528" y="2132856"/>
            <a:ext cx="8640960" cy="4464496"/>
          </a:xfrm>
        </p:spPr>
        <p:txBody>
          <a:bodyPr>
            <a:normAutofit fontScale="85000" lnSpcReduction="10000"/>
          </a:bodyPr>
          <a:lstStyle/>
          <a:p>
            <a:pPr algn="r"/>
            <a:r>
              <a:rPr lang="ar-IQ" b="1" dirty="0"/>
              <a:t>اولاً : العصور القديمة</a:t>
            </a:r>
            <a:endParaRPr lang="en-US" dirty="0"/>
          </a:p>
          <a:p>
            <a:pPr algn="r"/>
            <a:r>
              <a:rPr lang="ar-IQ" dirty="0"/>
              <a:t>اختلف المؤرخون في نشوء لعبة كرة القدم حيث ذكرت بعض المصادر ان الصينين هم الذين عرفوا لعبة كرة القدم اذ يشير المؤرخ الصيني </a:t>
            </a:r>
            <a:endParaRPr lang="ar-IQ" dirty="0" smtClean="0"/>
          </a:p>
          <a:p>
            <a:pPr algn="r"/>
            <a:r>
              <a:rPr lang="ar-IQ" dirty="0" smtClean="0"/>
              <a:t>( </a:t>
            </a:r>
            <a:r>
              <a:rPr lang="ar-IQ" dirty="0"/>
              <a:t>لي جو ) ان هناك مباريات في الصين منذ عام ( 100 ) ق . م وصفت بأنها اولى الالعاب التي استخدمت فيها الكرة وأنهم كانوا يصنعون الكرة من الجلد الحيواني </a:t>
            </a:r>
            <a:r>
              <a:rPr lang="ar-IQ" dirty="0" smtClean="0"/>
              <a:t>إلا </a:t>
            </a:r>
            <a:r>
              <a:rPr lang="ar-IQ" dirty="0"/>
              <a:t>ان الكرة لم تكن بالضخامة المعروفة الان ومن جهة اخرى يقول اليابانيون بان اليابان عرفت ومارست كرة القدم منذ اكثر من (14) قرناً وكان اسمها ( كيمارى ) اما اليونانيون يؤكدون بأنهم هم اصحاب الفضل في اكتشاف لعبة كرة القدم حيث كانوا يمارسونها </a:t>
            </a:r>
            <a:r>
              <a:rPr lang="ar-IQ" dirty="0" smtClean="0"/>
              <a:t>لأغراض </a:t>
            </a:r>
            <a:r>
              <a:rPr lang="ar-IQ" dirty="0"/>
              <a:t>عسكرية لتقوية الانسان عندهم وكان يطلق عليها اسم (ابيسيكورس) وذلك منذ حوالي القرن الخامس قبل الميلاد 0</a:t>
            </a:r>
            <a:endParaRPr lang="en-US" dirty="0"/>
          </a:p>
          <a:p>
            <a:pPr algn="r"/>
            <a:endParaRPr lang="ar-IQ" dirty="0"/>
          </a:p>
        </p:txBody>
      </p:sp>
    </p:spTree>
    <p:extLst>
      <p:ext uri="{BB962C8B-B14F-4D97-AF65-F5344CB8AC3E}">
        <p14:creationId xmlns:p14="http://schemas.microsoft.com/office/powerpoint/2010/main" val="1863890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88640"/>
            <a:ext cx="8640960" cy="6408712"/>
          </a:xfrm>
        </p:spPr>
        <p:txBody>
          <a:bodyPr>
            <a:normAutofit fontScale="92500" lnSpcReduction="10000"/>
          </a:bodyPr>
          <a:lstStyle/>
          <a:p>
            <a:pPr marL="0" indent="0">
              <a:buNone/>
            </a:pPr>
            <a:r>
              <a:rPr lang="ar-IQ" dirty="0" smtClean="0"/>
              <a:t> </a:t>
            </a:r>
          </a:p>
          <a:p>
            <a:pPr marL="0" indent="0">
              <a:buNone/>
            </a:pPr>
            <a:r>
              <a:rPr lang="ar-IQ" dirty="0"/>
              <a:t>أما تأسيس الاتحاد العراقي المركزي لكرة القدم فكان عام (1948) وانظم الى الاتحاد الدولي عام ( 1950 ) اما انضمامه الى الاتحاد الاسيوي فكان عام ( 1970 ) وللاتحاد العربي عام (1974) ولاتحاد غرب آسيا عام (2000) .</a:t>
            </a:r>
            <a:endParaRPr lang="en-US" dirty="0"/>
          </a:p>
          <a:p>
            <a:pPr marL="0" indent="0">
              <a:buNone/>
            </a:pPr>
            <a:r>
              <a:rPr lang="ar-IQ" dirty="0"/>
              <a:t>* عام 1961 وضع حجر الاساس لملعب الشعب من قبل الزعيم عبد الكريم قاسم وافتتح الملعب الذي يتسع الى ( 45 ) الف متفرج بتاريخ 6/11/1966 من قبل الرئيس عبد الرحمن عارف وكانت مباراة </a:t>
            </a:r>
            <a:r>
              <a:rPr lang="ar-IQ" dirty="0" smtClean="0"/>
              <a:t>الافتتاح </a:t>
            </a:r>
            <a:r>
              <a:rPr lang="ar-IQ" dirty="0"/>
              <a:t>بين منتخب بغداد ونادي بنفيكا البرتغالي وقاد المباراة الحكام       ( فهمي القيمقجي – سعدي عبد الكريم – صبحي أديب ) والتي خسرها العراق بنتيجة ( 2-1) سجل للعراق اللاعب قاسم محمد الملقب </a:t>
            </a:r>
            <a:r>
              <a:rPr lang="ar-IQ" dirty="0" smtClean="0"/>
              <a:t>        ( قاسم زوية ) </a:t>
            </a:r>
            <a:r>
              <a:rPr lang="ar-IQ" dirty="0"/>
              <a:t>.</a:t>
            </a:r>
            <a:endParaRPr lang="en-US" dirty="0"/>
          </a:p>
          <a:p>
            <a:pPr marL="0" indent="0">
              <a:buNone/>
            </a:pPr>
            <a:r>
              <a:rPr lang="ar-IQ" b="1" dirty="0"/>
              <a:t> </a:t>
            </a:r>
            <a:endParaRPr lang="en-US" dirty="0"/>
          </a:p>
          <a:p>
            <a:pPr marL="0" indent="0">
              <a:buNone/>
            </a:pPr>
            <a:r>
              <a:rPr lang="ar-IQ" b="1" dirty="0"/>
              <a:t> </a:t>
            </a:r>
            <a:endParaRPr lang="en-US" dirty="0"/>
          </a:p>
          <a:p>
            <a:pPr marL="0" indent="0">
              <a:buNone/>
            </a:pPr>
            <a:endParaRPr lang="ar-IQ" dirty="0"/>
          </a:p>
        </p:txBody>
      </p:sp>
    </p:spTree>
    <p:extLst>
      <p:ext uri="{BB962C8B-B14F-4D97-AF65-F5344CB8AC3E}">
        <p14:creationId xmlns:p14="http://schemas.microsoft.com/office/powerpoint/2010/main" val="226755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idx="1"/>
          </p:nvPr>
        </p:nvSpPr>
        <p:spPr>
          <a:xfrm>
            <a:off x="457200" y="260350"/>
            <a:ext cx="8229600" cy="5865813"/>
          </a:xfrm>
        </p:spPr>
        <p:txBody>
          <a:bodyPr/>
          <a:lstStyle/>
          <a:p>
            <a:r>
              <a:rPr lang="ar-IQ" dirty="0"/>
              <a:t>نعلم جيداً بان الشرق هم اقدم حضارة على بقاع العالم وبما انّ الرياضة فعالية حضارية واجتماعية تمثل جانباً من جوانب التطور الطبيعي فان البحث عن تاريخها يتجه نحو الاراضي العربية فالكاتب الامريكي  </a:t>
            </a:r>
            <a:endParaRPr lang="en-US" dirty="0"/>
          </a:p>
          <a:p>
            <a:r>
              <a:rPr lang="ar-IQ" dirty="0"/>
              <a:t>( جون ) يذكر بان كرة القدم من الالعاب القديمة جداً وان هناك وثائق تشير ان البابليين والمصرين القدماء قد مارسوا هذه اللعبة 0 اما المؤلف الروسي ( </a:t>
            </a:r>
            <a:r>
              <a:rPr lang="ar-IQ" dirty="0" err="1"/>
              <a:t>سوسكين</a:t>
            </a:r>
            <a:r>
              <a:rPr lang="ar-IQ" dirty="0"/>
              <a:t> ) يشير الى ان اصل اللعبة وجدت في مقابر بني حسن في مصر والتي ترجع الى (4500 ) سنة ق . م حيث وجدت اثار ورسوم تمثل لعبة كرة القدم بالإضافة الى كرات مصنوعة على درجة عالية من المهارة الصناعية في مقابر الفراعنة 0</a:t>
            </a:r>
            <a:endParaRPr lang="en-US" dirty="0"/>
          </a:p>
          <a:p>
            <a:pPr marL="0" indent="0">
              <a:buNone/>
            </a:pPr>
            <a:endParaRPr lang="ar-IQ" dirty="0"/>
          </a:p>
        </p:txBody>
      </p:sp>
    </p:spTree>
    <p:extLst>
      <p:ext uri="{BB962C8B-B14F-4D97-AF65-F5344CB8AC3E}">
        <p14:creationId xmlns:p14="http://schemas.microsoft.com/office/powerpoint/2010/main" val="1220723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88640"/>
            <a:ext cx="8640960" cy="6336704"/>
          </a:xfrm>
        </p:spPr>
        <p:txBody>
          <a:bodyPr>
            <a:normAutofit lnSpcReduction="10000"/>
          </a:bodyPr>
          <a:lstStyle/>
          <a:p>
            <a:r>
              <a:rPr lang="ar-IQ" b="1" dirty="0"/>
              <a:t>ثانياً : نشوء لعبة كرة القدم</a:t>
            </a:r>
            <a:endParaRPr lang="en-US" dirty="0"/>
          </a:p>
          <a:p>
            <a:r>
              <a:rPr lang="ar-IQ" dirty="0"/>
              <a:t>يدعي الانكليز بأنهم هم اكثر الشعوب عرفوا لعبة كرة القدم من غيرهم حيث ذكر المؤرخون بان الاحتلال الدنماركي </a:t>
            </a:r>
            <a:r>
              <a:rPr lang="ar-IQ" dirty="0" smtClean="0"/>
              <a:t>للإنكليز </a:t>
            </a:r>
            <a:r>
              <a:rPr lang="ar-IQ" dirty="0"/>
              <a:t>في عام ( 1016- 1042) قد انتهى بمعركة فاصلة لصالح الانكليز حيث قام الشعب الانكليزي بقطع راس القائد الدنماركي واخذوا يتقاذفونه بالأقدام ثم صار هذا الحدث تقليداً قومياً وإعلامياً على الثأر والانتقام 0 وبمرور الايام وإحياء للذكرى استخدمت الكرة بدلاً من الراس وبالتدرج اخذ الشباب يستمتع بلعبة كرة القدم حيث انتشرت بشكل واسع </a:t>
            </a:r>
            <a:r>
              <a:rPr lang="ar-IQ" dirty="0" smtClean="0"/>
              <a:t>, </a:t>
            </a:r>
            <a:r>
              <a:rPr lang="ar-IQ" dirty="0"/>
              <a:t>وفي عام (1066 ) انتشرت اللعبة بين الناس اذ كان اللعب في تلك الفترة يقوم على شكل مناوشات جماعية يتداول فيها اللاعبون الكرة بالضرب والحمل والدفع والرمي في اتجاه مرمى معين يبعد حوالي (1000 -  1500 ) متر وكان الفريقان المتقابلان يتخذان في الغالب شكل دائرتين متنافستين من 500 لاعب او اكثر 0</a:t>
            </a:r>
          </a:p>
        </p:txBody>
      </p:sp>
    </p:spTree>
    <p:extLst>
      <p:ext uri="{BB962C8B-B14F-4D97-AF65-F5344CB8AC3E}">
        <p14:creationId xmlns:p14="http://schemas.microsoft.com/office/powerpoint/2010/main" val="994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260648"/>
            <a:ext cx="8640960" cy="6408712"/>
          </a:xfrm>
        </p:spPr>
        <p:txBody>
          <a:bodyPr>
            <a:normAutofit fontScale="85000" lnSpcReduction="10000"/>
          </a:bodyPr>
          <a:lstStyle/>
          <a:p>
            <a:pPr marL="0" indent="0">
              <a:buNone/>
            </a:pPr>
            <a:endParaRPr lang="ar-IQ" dirty="0" smtClean="0"/>
          </a:p>
          <a:p>
            <a:pPr marL="0" indent="0">
              <a:buNone/>
            </a:pPr>
            <a:r>
              <a:rPr lang="ar-IQ" dirty="0" smtClean="0"/>
              <a:t>لم </a:t>
            </a:r>
            <a:r>
              <a:rPr lang="ar-IQ" dirty="0"/>
              <a:t>تأخذ اللعبة شكلها المميز الا في سنة (</a:t>
            </a:r>
            <a:r>
              <a:rPr lang="ar-IQ" dirty="0" smtClean="0"/>
              <a:t>1823م ) </a:t>
            </a:r>
            <a:r>
              <a:rPr lang="ar-IQ" dirty="0"/>
              <a:t>عندما تم الفصل بين لعبة كرة القدم ولعبة الركبي وكان ذلك على يد شخص يدعى ( وليم اليس ) وما لبث الامر </a:t>
            </a:r>
            <a:r>
              <a:rPr lang="ar-IQ" dirty="0" smtClean="0"/>
              <a:t>إلا </a:t>
            </a:r>
            <a:r>
              <a:rPr lang="ar-IQ" dirty="0"/>
              <a:t>انه عظم شأن كرة القدم في انكلترا </a:t>
            </a:r>
            <a:r>
              <a:rPr lang="ar-IQ" dirty="0" smtClean="0"/>
              <a:t>, حيث </a:t>
            </a:r>
            <a:r>
              <a:rPr lang="ar-IQ" dirty="0"/>
              <a:t>اهتم الناس بها واخذوا يلعبون الكرة في المدارس والمصانع المهنية مما جعل بعض الباحثين يصب اهتمامه </a:t>
            </a:r>
            <a:r>
              <a:rPr lang="ar-IQ" dirty="0" smtClean="0"/>
              <a:t>فيها , </a:t>
            </a:r>
            <a:r>
              <a:rPr lang="ar-IQ" dirty="0"/>
              <a:t>حيث وضع ( ادوارد ترنج ) عشرة بنود كونت </a:t>
            </a:r>
            <a:r>
              <a:rPr lang="ar-IQ" dirty="0" smtClean="0"/>
              <a:t>أولى </a:t>
            </a:r>
            <a:r>
              <a:rPr lang="ar-IQ" dirty="0"/>
              <a:t>القانون للعبه وذلك في عام ( </a:t>
            </a:r>
            <a:r>
              <a:rPr lang="ar-IQ" dirty="0" smtClean="0"/>
              <a:t>1862م)  </a:t>
            </a:r>
            <a:r>
              <a:rPr lang="ar-IQ" dirty="0"/>
              <a:t>وبعدها تأسس الاتحاد الانكليزي لكرة القدم في عام </a:t>
            </a:r>
            <a:r>
              <a:rPr lang="ar-IQ" dirty="0" smtClean="0"/>
              <a:t> ( 1863 م)  وهو أول </a:t>
            </a:r>
            <a:r>
              <a:rPr lang="ar-IQ" dirty="0"/>
              <a:t>اتحاد في العالم وانتشرت اللعبة خارج انكلترا بفضل رجال البحرية والتجار وأرباب الصناعة وكانت الدنمارك البلد الاوربي الثاني الذي </a:t>
            </a:r>
            <a:r>
              <a:rPr lang="ar-IQ" dirty="0" smtClean="0"/>
              <a:t>أسس </a:t>
            </a:r>
            <a:r>
              <a:rPr lang="ar-IQ" dirty="0"/>
              <a:t>اتحاداً وطنياً لكرة القدم وبعدها كل من ايطاليا وسويسرا </a:t>
            </a:r>
            <a:r>
              <a:rPr lang="ar-IQ" dirty="0" smtClean="0"/>
              <a:t>0, أما </a:t>
            </a:r>
            <a:r>
              <a:rPr lang="ar-IQ" dirty="0"/>
              <a:t>في امريكا </a:t>
            </a:r>
            <a:r>
              <a:rPr lang="ar-IQ" dirty="0" smtClean="0"/>
              <a:t>الجنوبية , </a:t>
            </a:r>
            <a:r>
              <a:rPr lang="ar-IQ" dirty="0"/>
              <a:t>فقد ظهر </a:t>
            </a:r>
            <a:r>
              <a:rPr lang="ar-IQ" dirty="0" smtClean="0"/>
              <a:t>أول </a:t>
            </a:r>
            <a:r>
              <a:rPr lang="ar-IQ" dirty="0"/>
              <a:t>نادٍ في الارجنتين في عام (</a:t>
            </a:r>
            <a:r>
              <a:rPr lang="ar-IQ" dirty="0" smtClean="0"/>
              <a:t>1884م) , وفي أسيا </a:t>
            </a:r>
            <a:r>
              <a:rPr lang="ar-IQ" dirty="0"/>
              <a:t>كانت الهند </a:t>
            </a:r>
            <a:r>
              <a:rPr lang="ar-IQ" dirty="0" smtClean="0"/>
              <a:t>أول </a:t>
            </a:r>
            <a:r>
              <a:rPr lang="ar-IQ" dirty="0"/>
              <a:t>بلد اسيوي يتبنى هذه اللعبة ونظمت </a:t>
            </a:r>
            <a:r>
              <a:rPr lang="ar-IQ" dirty="0" smtClean="0"/>
              <a:t>أولى </a:t>
            </a:r>
            <a:r>
              <a:rPr lang="ar-IQ" dirty="0"/>
              <a:t>مباراة للكأس في عام (</a:t>
            </a:r>
            <a:r>
              <a:rPr lang="ar-IQ" dirty="0" smtClean="0"/>
              <a:t>1892م) , أما </a:t>
            </a:r>
            <a:r>
              <a:rPr lang="ar-IQ" dirty="0"/>
              <a:t>في افريقيا فقد ظهر </a:t>
            </a:r>
            <a:r>
              <a:rPr lang="ar-IQ" dirty="0" smtClean="0"/>
              <a:t>أول </a:t>
            </a:r>
            <a:r>
              <a:rPr lang="ar-IQ" dirty="0"/>
              <a:t>اتحاد وهو الجنوب افريقي الا ان مصر </a:t>
            </a:r>
            <a:r>
              <a:rPr lang="ar-IQ" dirty="0" smtClean="0"/>
              <a:t>أول </a:t>
            </a:r>
            <a:r>
              <a:rPr lang="ar-IQ" dirty="0"/>
              <a:t>بلد يشارك في مباراة على الصعيد الدولي 0  </a:t>
            </a:r>
            <a:endParaRPr lang="en-US" dirty="0"/>
          </a:p>
          <a:p>
            <a:pPr marL="0" indent="0">
              <a:buNone/>
            </a:pPr>
            <a:r>
              <a:rPr lang="ar-IQ" b="1" dirty="0"/>
              <a:t> </a:t>
            </a:r>
            <a:endParaRPr lang="en-US" dirty="0"/>
          </a:p>
          <a:p>
            <a:pPr marL="0" indent="0">
              <a:buNone/>
            </a:pPr>
            <a:endParaRPr lang="ar-IQ" dirty="0"/>
          </a:p>
        </p:txBody>
      </p:sp>
    </p:spTree>
    <p:extLst>
      <p:ext uri="{BB962C8B-B14F-4D97-AF65-F5344CB8AC3E}">
        <p14:creationId xmlns:p14="http://schemas.microsoft.com/office/powerpoint/2010/main" val="2867818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260648"/>
            <a:ext cx="8640960" cy="6192688"/>
          </a:xfrm>
        </p:spPr>
        <p:txBody>
          <a:bodyPr>
            <a:normAutofit fontScale="77500" lnSpcReduction="20000"/>
          </a:bodyPr>
          <a:lstStyle/>
          <a:p>
            <a:pPr marL="0" indent="0">
              <a:buNone/>
            </a:pPr>
            <a:r>
              <a:rPr lang="ar-IQ" dirty="0" smtClean="0"/>
              <a:t> </a:t>
            </a:r>
            <a:r>
              <a:rPr lang="ar-IQ" b="1" dirty="0"/>
              <a:t>سنوات في تاريخ كرة القدم </a:t>
            </a:r>
            <a:r>
              <a:rPr lang="ar-IQ" b="1" dirty="0" smtClean="0"/>
              <a:t>:</a:t>
            </a:r>
          </a:p>
          <a:p>
            <a:endParaRPr lang="en-US" dirty="0"/>
          </a:p>
          <a:p>
            <a:pPr marL="0" indent="0">
              <a:buNone/>
            </a:pPr>
            <a:r>
              <a:rPr lang="ar-IQ" dirty="0"/>
              <a:t>* اول اتحاد هو الاتحاد الانكليزي وتأسس عام ( 1863) .</a:t>
            </a:r>
            <a:endParaRPr lang="en-US" dirty="0"/>
          </a:p>
          <a:p>
            <a:pPr marL="0" indent="0">
              <a:buNone/>
            </a:pPr>
            <a:r>
              <a:rPr lang="ar-IQ" dirty="0"/>
              <a:t>* اول بطولة بكرة القدم في انكلترا  وسميت بكأس الاتحاد الانكليزي عام </a:t>
            </a:r>
            <a:r>
              <a:rPr lang="ar-IQ" dirty="0" smtClean="0"/>
              <a:t>              ( </a:t>
            </a:r>
            <a:r>
              <a:rPr lang="ar-IQ" dirty="0"/>
              <a:t>1871) .</a:t>
            </a:r>
            <a:endParaRPr lang="en-US" dirty="0"/>
          </a:p>
          <a:p>
            <a:pPr marL="0" indent="0">
              <a:buNone/>
            </a:pPr>
            <a:r>
              <a:rPr lang="ar-IQ" dirty="0"/>
              <a:t>* اول مباراة دولية بين انكلترا واسكوتلندا في انكلترا عام (1872) وانتهت بالتعادل وتم استخدام ضربات الزاوية ( الركنية ) فيها .</a:t>
            </a:r>
            <a:endParaRPr lang="en-US" dirty="0"/>
          </a:p>
          <a:p>
            <a:pPr marL="0" indent="0">
              <a:buNone/>
            </a:pPr>
            <a:r>
              <a:rPr lang="ar-IQ" dirty="0"/>
              <a:t>* اول بطولة للأندية الاوربية عام ( 1905 ) .</a:t>
            </a:r>
            <a:endParaRPr lang="en-US" dirty="0"/>
          </a:p>
          <a:p>
            <a:pPr marL="0" indent="0">
              <a:buNone/>
            </a:pPr>
            <a:r>
              <a:rPr lang="ar-IQ" dirty="0"/>
              <a:t>* اول مباراة دولية في امريكا الجنوبية بين الارجنتين والاورغواي </a:t>
            </a:r>
            <a:r>
              <a:rPr lang="ar-IQ" dirty="0" smtClean="0"/>
              <a:t> (</a:t>
            </a:r>
            <a:r>
              <a:rPr lang="ar-IQ" dirty="0"/>
              <a:t>1905 ) .</a:t>
            </a:r>
            <a:endParaRPr lang="en-US" dirty="0"/>
          </a:p>
          <a:p>
            <a:pPr marL="0" indent="0">
              <a:buNone/>
            </a:pPr>
            <a:r>
              <a:rPr lang="ar-IQ" dirty="0"/>
              <a:t>* اول بطولة في امريكا الجنوبية عام ( 1910 ) وفازت بها الارجنتين .</a:t>
            </a:r>
            <a:endParaRPr lang="en-US" dirty="0"/>
          </a:p>
          <a:p>
            <a:pPr marL="0" indent="0">
              <a:buNone/>
            </a:pPr>
            <a:r>
              <a:rPr lang="ar-IQ" dirty="0"/>
              <a:t>* اول بطولة اولمبية عام ( 1908 ) .</a:t>
            </a:r>
            <a:endParaRPr lang="en-US" dirty="0"/>
          </a:p>
          <a:p>
            <a:pPr marL="0" indent="0">
              <a:buNone/>
            </a:pPr>
            <a:r>
              <a:rPr lang="ar-IQ" dirty="0"/>
              <a:t>* اول بطولة لكأس العالم عام ( 1930 ) في الاورغواي وفازت باللقب .</a:t>
            </a:r>
            <a:endParaRPr lang="en-US" dirty="0"/>
          </a:p>
          <a:p>
            <a:pPr marL="0" indent="0">
              <a:buNone/>
            </a:pPr>
            <a:r>
              <a:rPr lang="ar-IQ" dirty="0"/>
              <a:t>* عام ( 1870 ) تم تقليص عدد الفريق بالملعب الى ( 11 ) لاعباً .</a:t>
            </a:r>
            <a:endParaRPr lang="en-US" dirty="0"/>
          </a:p>
          <a:p>
            <a:pPr marL="0" indent="0">
              <a:buNone/>
            </a:pPr>
            <a:r>
              <a:rPr lang="ar-IQ" dirty="0"/>
              <a:t>* عام (1874) تم اختراع واقي الساقين من قبل اللاعب الانكليزي </a:t>
            </a:r>
            <a:r>
              <a:rPr lang="ar-IQ" dirty="0" smtClean="0"/>
              <a:t>                   ( </a:t>
            </a:r>
            <a:r>
              <a:rPr lang="ar-IQ" dirty="0"/>
              <a:t>صاموئيل </a:t>
            </a:r>
            <a:r>
              <a:rPr lang="ar-IQ" dirty="0" smtClean="0"/>
              <a:t>ويدرسون ) </a:t>
            </a:r>
            <a:r>
              <a:rPr lang="ar-IQ" dirty="0"/>
              <a:t>مهاجم نادي توتنهام </a:t>
            </a:r>
          </a:p>
        </p:txBody>
      </p:sp>
    </p:spTree>
    <p:extLst>
      <p:ext uri="{BB962C8B-B14F-4D97-AF65-F5344CB8AC3E}">
        <p14:creationId xmlns:p14="http://schemas.microsoft.com/office/powerpoint/2010/main" val="2341146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88640"/>
            <a:ext cx="8640960" cy="6408712"/>
          </a:xfrm>
        </p:spPr>
        <p:txBody>
          <a:bodyPr>
            <a:normAutofit fontScale="85000" lnSpcReduction="20000"/>
          </a:bodyPr>
          <a:lstStyle/>
          <a:p>
            <a:pPr marL="0" indent="0">
              <a:buNone/>
            </a:pPr>
            <a:endParaRPr lang="ar-IQ" dirty="0" smtClean="0"/>
          </a:p>
          <a:p>
            <a:pPr marL="0" indent="0">
              <a:buNone/>
            </a:pPr>
            <a:r>
              <a:rPr lang="ar-IQ" dirty="0" smtClean="0"/>
              <a:t>* </a:t>
            </a:r>
            <a:r>
              <a:rPr lang="ar-IQ" dirty="0"/>
              <a:t>(1878) استخدمت لأول مرة صافرة ألحكم</a:t>
            </a:r>
            <a:endParaRPr lang="en-US" dirty="0"/>
          </a:p>
          <a:p>
            <a:pPr marL="0" indent="0">
              <a:buNone/>
            </a:pPr>
            <a:r>
              <a:rPr lang="ar-IQ" dirty="0"/>
              <a:t>* (1891) تم اعتماد ضربة الجزاء في المباريات الدولية .</a:t>
            </a:r>
            <a:endParaRPr lang="en-US" dirty="0"/>
          </a:p>
          <a:p>
            <a:pPr marL="0" indent="0">
              <a:buNone/>
            </a:pPr>
            <a:r>
              <a:rPr lang="ar-IQ" dirty="0"/>
              <a:t>* عام ( 1903 ) حُددت منطقة الجزاء  بـ( 18 ) ياردة .  </a:t>
            </a:r>
            <a:endParaRPr lang="en-US" dirty="0"/>
          </a:p>
          <a:p>
            <a:pPr marL="0" indent="0">
              <a:buNone/>
            </a:pPr>
            <a:r>
              <a:rPr lang="ar-IQ" dirty="0"/>
              <a:t>* عام ( 1904 ) تأسس الاتحاد الدولي لكرة القدم ( الفيفا ) </a:t>
            </a:r>
            <a:r>
              <a:rPr lang="en-US" dirty="0"/>
              <a:t>FIFA </a:t>
            </a:r>
            <a:r>
              <a:rPr lang="ar-IQ" dirty="0"/>
              <a:t>.</a:t>
            </a:r>
            <a:endParaRPr lang="en-US" dirty="0"/>
          </a:p>
          <a:p>
            <a:pPr marL="0" indent="0">
              <a:buNone/>
            </a:pPr>
            <a:r>
              <a:rPr lang="ar-IQ" dirty="0"/>
              <a:t>* ( 1912 ) تقرر عدم السماح لحارس المرمى بمسك الكرة بيده خارج منطقة الجزاء .</a:t>
            </a:r>
            <a:endParaRPr lang="en-US" dirty="0"/>
          </a:p>
          <a:p>
            <a:pPr marL="0" indent="0">
              <a:buNone/>
            </a:pPr>
            <a:r>
              <a:rPr lang="ar-IQ" dirty="0"/>
              <a:t>* عام ( 1913 ) حددت مسافة ( 10 ) ياردة لتنفيذ الركلات الحرة .</a:t>
            </a:r>
            <a:endParaRPr lang="en-US" dirty="0"/>
          </a:p>
          <a:p>
            <a:pPr marL="0" indent="0">
              <a:buNone/>
            </a:pPr>
            <a:r>
              <a:rPr lang="ar-IQ" dirty="0"/>
              <a:t>* عام ( 1925 ) تم استخدام قانون التسلل .</a:t>
            </a:r>
            <a:endParaRPr lang="en-US" dirty="0"/>
          </a:p>
          <a:p>
            <a:pPr marL="0" indent="0">
              <a:buNone/>
            </a:pPr>
            <a:r>
              <a:rPr lang="ar-IQ" dirty="0"/>
              <a:t>* عام ( 1951 ) دخلت الكرة عصر التلفاز واستخدمت كرة بيضاء للمباريات التي تقام في الليل .</a:t>
            </a:r>
            <a:endParaRPr lang="en-US" dirty="0"/>
          </a:p>
          <a:p>
            <a:pPr marL="0" indent="0">
              <a:buNone/>
            </a:pPr>
            <a:r>
              <a:rPr lang="ar-IQ" dirty="0"/>
              <a:t>* بيتر شيلتون لاعب المنتخب الانكليزي هو صاحب الرقم القياسي في عدد مباريات</a:t>
            </a:r>
            <a:r>
              <a:rPr lang="ar-IQ" b="1" dirty="0"/>
              <a:t> </a:t>
            </a:r>
            <a:r>
              <a:rPr lang="ar-IQ" dirty="0"/>
              <a:t>كرة القدم في التاريخ بـــ(1390 ) مباراة للفترة من عام 1966 وحتى عام 1997</a:t>
            </a:r>
            <a:r>
              <a:rPr lang="ar-IQ" b="1" dirty="0"/>
              <a:t> .</a:t>
            </a:r>
            <a:endParaRPr lang="en-US" dirty="0"/>
          </a:p>
          <a:p>
            <a:pPr marL="0" indent="0">
              <a:buNone/>
            </a:pPr>
            <a:r>
              <a:rPr lang="ar-IQ" b="1" dirty="0"/>
              <a:t> </a:t>
            </a:r>
            <a:endParaRPr lang="en-US" dirty="0"/>
          </a:p>
          <a:p>
            <a:pPr marL="0" indent="0">
              <a:buNone/>
            </a:pPr>
            <a:endParaRPr lang="ar-IQ" dirty="0"/>
          </a:p>
        </p:txBody>
      </p:sp>
    </p:spTree>
    <p:extLst>
      <p:ext uri="{BB962C8B-B14F-4D97-AF65-F5344CB8AC3E}">
        <p14:creationId xmlns:p14="http://schemas.microsoft.com/office/powerpoint/2010/main" val="563138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88640"/>
            <a:ext cx="8640960" cy="6408712"/>
          </a:xfrm>
        </p:spPr>
        <p:txBody>
          <a:bodyPr>
            <a:normAutofit fontScale="70000" lnSpcReduction="20000"/>
          </a:bodyPr>
          <a:lstStyle/>
          <a:p>
            <a:pPr marL="0" indent="0">
              <a:buNone/>
            </a:pPr>
            <a:r>
              <a:rPr lang="ar-IQ" dirty="0" smtClean="0"/>
              <a:t> </a:t>
            </a:r>
          </a:p>
          <a:p>
            <a:pPr marL="0" indent="0">
              <a:buNone/>
            </a:pPr>
            <a:r>
              <a:rPr lang="ar-IQ" b="1" dirty="0" smtClean="0"/>
              <a:t>احصائيات </a:t>
            </a:r>
            <a:r>
              <a:rPr lang="ar-IQ" b="1" dirty="0"/>
              <a:t>بطولات كأس العالم :</a:t>
            </a:r>
            <a:endParaRPr lang="en-US" dirty="0"/>
          </a:p>
          <a:p>
            <a:pPr marL="0" indent="0">
              <a:buNone/>
            </a:pPr>
            <a:r>
              <a:rPr lang="ar-IQ" dirty="0"/>
              <a:t>* الرقم القياسي للهدافين هو الفرنسي ( جاست فونتين ) عام 1958 بـــ( 13 ) </a:t>
            </a:r>
            <a:r>
              <a:rPr lang="ar-IQ" dirty="0" smtClean="0"/>
              <a:t>هدفاً .</a:t>
            </a:r>
            <a:endParaRPr lang="en-US" dirty="0"/>
          </a:p>
          <a:p>
            <a:pPr marL="0" indent="0">
              <a:buNone/>
            </a:pPr>
            <a:r>
              <a:rPr lang="ar-IQ" dirty="0"/>
              <a:t>* </a:t>
            </a:r>
            <a:r>
              <a:rPr lang="ar-IQ" dirty="0" smtClean="0"/>
              <a:t>أكثر </a:t>
            </a:r>
            <a:r>
              <a:rPr lang="ar-IQ" dirty="0"/>
              <a:t>اللاعبين تسجيلاً للأهداف في البطولات هو الالماني ( ميرو سلاف كلوزه ) بـــ( 16 ) هدف للفترة 2002 – 2014 .</a:t>
            </a:r>
            <a:endParaRPr lang="en-US" dirty="0"/>
          </a:p>
          <a:p>
            <a:pPr marL="0" indent="0">
              <a:buNone/>
            </a:pPr>
            <a:r>
              <a:rPr lang="ar-IQ" dirty="0"/>
              <a:t>* </a:t>
            </a:r>
            <a:r>
              <a:rPr lang="ar-IQ" dirty="0" smtClean="0"/>
              <a:t>أصغر </a:t>
            </a:r>
            <a:r>
              <a:rPr lang="ar-IQ" dirty="0"/>
              <a:t>اللاعبين في تاريخ كأس العالم هو البرازيلي ( بيليه ) عمره (17) سنة و 249 يوماً</a:t>
            </a:r>
            <a:endParaRPr lang="en-US" dirty="0"/>
          </a:p>
          <a:p>
            <a:pPr marL="0" indent="0">
              <a:buNone/>
            </a:pPr>
            <a:r>
              <a:rPr lang="ar-IQ" dirty="0" smtClean="0"/>
              <a:t>* أكبر </a:t>
            </a:r>
            <a:r>
              <a:rPr lang="ar-IQ" dirty="0"/>
              <a:t>اللاعبين في تاريخ كأس العالم هو حارس المرمى المصري (عصام الحضري) عمره (45) سنة في مونديال روسيا 2018 والمهاجم </a:t>
            </a:r>
            <a:r>
              <a:rPr lang="ar-IQ" dirty="0" smtClean="0"/>
              <a:t>الكاميروني  </a:t>
            </a:r>
          </a:p>
          <a:p>
            <a:pPr marL="0" indent="0">
              <a:buNone/>
            </a:pPr>
            <a:r>
              <a:rPr lang="ar-IQ" dirty="0" smtClean="0"/>
              <a:t>( </a:t>
            </a:r>
            <a:r>
              <a:rPr lang="ar-IQ" dirty="0"/>
              <a:t>روجيه ميلا ) عمره (42) سنة في مونديال المكسيك 1986.</a:t>
            </a:r>
            <a:endParaRPr lang="en-US" dirty="0"/>
          </a:p>
          <a:p>
            <a:pPr marL="0" indent="0">
              <a:buNone/>
            </a:pPr>
            <a:r>
              <a:rPr lang="ar-IQ" dirty="0"/>
              <a:t>* اسرع هدف في تاريخ كأس العالم للاعب التركي ( هاكان سوكور ) ضد كوريا الجنوبية عام 2002 بعد مرور ( 11) ثانية .</a:t>
            </a:r>
            <a:endParaRPr lang="en-US" dirty="0"/>
          </a:p>
          <a:p>
            <a:pPr marL="0" indent="0">
              <a:buNone/>
            </a:pPr>
            <a:r>
              <a:rPr lang="ar-IQ" dirty="0" smtClean="0"/>
              <a:t>* أكبر </a:t>
            </a:r>
            <a:r>
              <a:rPr lang="ar-IQ" dirty="0"/>
              <a:t>مدرب في تاريخ كأس العالم هو اليوناني ( اوتو ريهاجل ) عام 2002 عمره </a:t>
            </a:r>
            <a:endParaRPr lang="ar-IQ" dirty="0" smtClean="0"/>
          </a:p>
          <a:p>
            <a:pPr marL="0" indent="0">
              <a:buNone/>
            </a:pPr>
            <a:r>
              <a:rPr lang="ar-IQ" dirty="0" smtClean="0"/>
              <a:t>( </a:t>
            </a:r>
            <a:r>
              <a:rPr lang="ar-IQ" dirty="0"/>
              <a:t>71 ) و317 يوماً .</a:t>
            </a:r>
            <a:endParaRPr lang="en-US" dirty="0"/>
          </a:p>
          <a:p>
            <a:pPr marL="0" indent="0">
              <a:buNone/>
            </a:pPr>
            <a:r>
              <a:rPr lang="ar-IQ" dirty="0"/>
              <a:t>* </a:t>
            </a:r>
            <a:r>
              <a:rPr lang="ar-IQ" dirty="0" smtClean="0"/>
              <a:t>أصغر </a:t>
            </a:r>
            <a:r>
              <a:rPr lang="ar-IQ" dirty="0"/>
              <a:t>مدرب في تاريخ كأس العالم هو مدرب الارجنتين ( خوان خوسيه ) عام 1930 عمره </a:t>
            </a:r>
            <a:endParaRPr lang="en-US" dirty="0"/>
          </a:p>
          <a:p>
            <a:pPr marL="0" indent="0">
              <a:buNone/>
            </a:pPr>
            <a:r>
              <a:rPr lang="ar-IQ" dirty="0"/>
              <a:t>( 27 ) سنة و 267 يوماً .</a:t>
            </a:r>
            <a:endParaRPr lang="en-US" dirty="0"/>
          </a:p>
          <a:p>
            <a:pPr>
              <a:buFont typeface="Arial" charset="0"/>
              <a:buChar char="•"/>
            </a:pPr>
            <a:r>
              <a:rPr lang="ar-IQ" dirty="0" smtClean="0"/>
              <a:t>أكثر </a:t>
            </a:r>
            <a:r>
              <a:rPr lang="ar-IQ" dirty="0"/>
              <a:t>لاعب خوضاً للمباريات هو الالماني ( لوثرماثيوس ) بــ( 25 ) مباراة للفترة </a:t>
            </a:r>
            <a:endParaRPr lang="ar-IQ" dirty="0" smtClean="0"/>
          </a:p>
          <a:p>
            <a:pPr>
              <a:buFont typeface="Arial" charset="0"/>
              <a:buChar char="•"/>
            </a:pPr>
            <a:r>
              <a:rPr lang="ar-IQ" dirty="0" smtClean="0"/>
              <a:t>( </a:t>
            </a:r>
            <a:r>
              <a:rPr lang="ar-IQ" dirty="0"/>
              <a:t>1982- 1998 ) .</a:t>
            </a:r>
            <a:endParaRPr lang="en-US" dirty="0"/>
          </a:p>
          <a:p>
            <a:pPr marL="0" indent="0">
              <a:buNone/>
            </a:pPr>
            <a:endParaRPr lang="ar-IQ" dirty="0"/>
          </a:p>
        </p:txBody>
      </p:sp>
    </p:spTree>
    <p:extLst>
      <p:ext uri="{BB962C8B-B14F-4D97-AF65-F5344CB8AC3E}">
        <p14:creationId xmlns:p14="http://schemas.microsoft.com/office/powerpoint/2010/main" val="4027800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784976" cy="6480720"/>
          </a:xfrm>
        </p:spPr>
        <p:txBody>
          <a:bodyPr>
            <a:normAutofit fontScale="92500" lnSpcReduction="20000"/>
          </a:bodyPr>
          <a:lstStyle/>
          <a:p>
            <a:pPr marL="0" indent="0">
              <a:buNone/>
            </a:pPr>
            <a:r>
              <a:rPr lang="ar-IQ" dirty="0" smtClean="0"/>
              <a:t> </a:t>
            </a:r>
          </a:p>
          <a:p>
            <a:pPr marL="0" indent="0">
              <a:buNone/>
            </a:pPr>
            <a:r>
              <a:rPr lang="ar-IQ" b="1" dirty="0" smtClean="0"/>
              <a:t>تاريخ </a:t>
            </a:r>
            <a:r>
              <a:rPr lang="ar-IQ" b="1" dirty="0"/>
              <a:t>كرة القدم في العراق </a:t>
            </a:r>
            <a:endParaRPr lang="en-US" dirty="0"/>
          </a:p>
          <a:p>
            <a:pPr marL="0" indent="0">
              <a:buNone/>
            </a:pPr>
            <a:r>
              <a:rPr lang="ar-IQ" dirty="0"/>
              <a:t>يذكر اسماعيل محمد في كتابه ( تاريخ كرة القدم في العراق ) 1980 " لقد وصلت كرة القدم الحديثة الى بغداد </a:t>
            </a:r>
            <a:r>
              <a:rPr lang="ar-IQ" dirty="0" smtClean="0"/>
              <a:t>ما بين </a:t>
            </a:r>
            <a:r>
              <a:rPr lang="ar-IQ" dirty="0"/>
              <a:t>عامي </a:t>
            </a:r>
            <a:r>
              <a:rPr lang="ar-IQ" dirty="0" smtClean="0"/>
              <a:t>(1912 </a:t>
            </a:r>
            <a:r>
              <a:rPr lang="ar-IQ" dirty="0"/>
              <a:t>و </a:t>
            </a:r>
            <a:r>
              <a:rPr lang="ar-IQ" dirty="0" smtClean="0"/>
              <a:t>1915) </a:t>
            </a:r>
            <a:r>
              <a:rPr lang="ar-IQ" dirty="0"/>
              <a:t>عن طريق بعض العوائل العراقية الذين عادوا الى الوطن من تركيا بعد ان انهوا دراساتهم في الاستانة " ... ويضيف المصدر .. إن الفرق الانكليزية هي اول من لعبت كرة القدم في العراق حيث اتخذت القطعات العسكرية الانكليزية المحتلة تنشئ ساحات لكرة القدم في معسكراتها وأخذت تلعب فيما بينها . </a:t>
            </a:r>
            <a:endParaRPr lang="en-US" dirty="0"/>
          </a:p>
          <a:p>
            <a:pPr marL="0" indent="0">
              <a:buNone/>
            </a:pPr>
            <a:r>
              <a:rPr lang="ar-IQ" dirty="0"/>
              <a:t>وانتشر هذا الخبر ولحدث الرياضي الجديد بين الشباب واخذوا يحاولون دخول المعسكرات لمشاهدة المباريات . </a:t>
            </a:r>
            <a:endParaRPr lang="en-US" dirty="0"/>
          </a:p>
          <a:p>
            <a:pPr marL="0" indent="0">
              <a:buNone/>
            </a:pPr>
            <a:r>
              <a:rPr lang="ar-IQ" dirty="0"/>
              <a:t>كانت الرياضة من جملة مهام مديرية المعارف العامة وانتخب العريف الانكليزي ( هيوسن ) للإشراف على لعبة كرة القدم في المدارس الابتدائية , وان تعين هذا المشرف لهذا العمل يمكن اعتباره نقطة تحول في تاريخ اللعبة في العراق لأنها خرجت عن نطاق الاعتباط والتفرج الى محاولات لفهم اصول اللعبة وممارستها بشكل جماعي ومنظم . </a:t>
            </a:r>
          </a:p>
        </p:txBody>
      </p:sp>
    </p:spTree>
    <p:extLst>
      <p:ext uri="{BB962C8B-B14F-4D97-AF65-F5344CB8AC3E}">
        <p14:creationId xmlns:p14="http://schemas.microsoft.com/office/powerpoint/2010/main" val="443177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260648"/>
            <a:ext cx="8640960" cy="6264696"/>
          </a:xfrm>
        </p:spPr>
        <p:txBody>
          <a:bodyPr>
            <a:normAutofit fontScale="92500"/>
          </a:bodyPr>
          <a:lstStyle/>
          <a:p>
            <a:pPr marL="0" indent="0">
              <a:buNone/>
            </a:pPr>
            <a:r>
              <a:rPr lang="ar-IQ" dirty="0" smtClean="0"/>
              <a:t> </a:t>
            </a:r>
          </a:p>
          <a:p>
            <a:pPr marL="0" indent="0">
              <a:buNone/>
            </a:pPr>
            <a:r>
              <a:rPr lang="ar-IQ" dirty="0" smtClean="0"/>
              <a:t>في </a:t>
            </a:r>
            <a:r>
              <a:rPr lang="ar-IQ" dirty="0"/>
              <a:t>الفترة ( 1918- 1919 ) شهدت بغداد بعض الملاعب النظامية بما فيها الاهداف وقد اعطى العريف هيوسن مواصفات الملعب للمدرسين والطلبة وبدأت تلمع اسماء بعض فرق المدارس الابتدائية مثل مدرسة البارودية – مدرسة الحيدرية – مدرسة الفضل وكانت بإشراف المدرب هيوسن حتى تشكيل فريق جديد في دار المعلمين الابتدائية , وفي عام </a:t>
            </a:r>
            <a:r>
              <a:rPr lang="ar-IQ" dirty="0" smtClean="0"/>
              <a:t> ( </a:t>
            </a:r>
            <a:r>
              <a:rPr lang="ar-IQ" dirty="0"/>
              <a:t>1918 ) أعلن عن اجراء اول مباراة بكرة القدم بين منتخب مكون من المدارس الابتدائية الثلاث (البارودية والحيدرية والفضل ) وفريق دار المعلمين على ملعب الشيخ عمر وقد حكمها العريف ( هيوسن ) , إن الدليل على اهتمام الناس بكرة القدم وحبهم لها هو استعدادهم لدفع الاجور لمشاهدتها , وكان اول ملعب شيد بحيث لا تدخله الجماهير بالمجان هو ملعب وزارة الدفاع والذي جرت عليه اول مباراة بين فريقين من الانكليز وذلك عام ( 1920 ) </a:t>
            </a:r>
            <a:r>
              <a:rPr lang="ar-IQ" dirty="0" smtClean="0"/>
              <a:t>.</a:t>
            </a:r>
            <a:endParaRPr lang="en-US" dirty="0"/>
          </a:p>
          <a:p>
            <a:pPr marL="0" indent="0">
              <a:buNone/>
            </a:pPr>
            <a:endParaRPr lang="ar-IQ" dirty="0"/>
          </a:p>
        </p:txBody>
      </p:sp>
    </p:spTree>
    <p:extLst>
      <p:ext uri="{BB962C8B-B14F-4D97-AF65-F5344CB8AC3E}">
        <p14:creationId xmlns:p14="http://schemas.microsoft.com/office/powerpoint/2010/main" val="345751338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1449</Words>
  <Application>Microsoft Office PowerPoint</Application>
  <PresentationFormat>عرض على الشاشة (3:4)‏</PresentationFormat>
  <Paragraphs>60</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نسق Office</vt:lpstr>
      <vt:lpstr>الفصل الأول نبذة تاريخية عن لعبة كرة القدم</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الأول نبذة تاريخية عن لعبة كرة القدم</dc:title>
  <dc:creator>DR.Wael 2010</dc:creator>
  <cp:lastModifiedBy>DR.Wael 2010</cp:lastModifiedBy>
  <cp:revision>5</cp:revision>
  <dcterms:created xsi:type="dcterms:W3CDTF">2019-09-05T08:09:34Z</dcterms:created>
  <dcterms:modified xsi:type="dcterms:W3CDTF">2019-09-05T08:57:53Z</dcterms:modified>
</cp:coreProperties>
</file>